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4" r:id="rId10"/>
    <p:sldId id="267" r:id="rId11"/>
    <p:sldId id="268" r:id="rId12"/>
    <p:sldId id="269" r:id="rId13"/>
    <p:sldId id="265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46" autoAdjust="0"/>
  </p:normalViewPr>
  <p:slideViewPr>
    <p:cSldViewPr>
      <p:cViewPr varScale="1">
        <p:scale>
          <a:sx n="77" d="100"/>
          <a:sy n="77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33E2D-F24F-40AF-A647-9626645A5E98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AEB5E-7421-4D54-A63C-BD985B17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867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67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1A1114-18E0-494F-9BEF-EBD010756A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C9D289-F934-4831-88A1-57C4017629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164FB5-652E-459C-A001-ED06C6D4DC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8C9D7A-9C8A-4B47-8C61-C56ABD6AC6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6E3C16-4B99-46AE-8CAE-2C09090D7C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41A46E-D79A-4BEC-95AF-868D2A9D5D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7D2112-8941-4DEA-8391-C8C832E51A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F28EE3-E3CD-4BF7-9FCB-177976EF3A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B0FFA1-F9FB-4B2C-9763-FF06F31113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158081-3E4D-4708-A2B0-9AEF625757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575232-B420-44EB-BBE9-DB543D038D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B19D97-D492-4E6A-86FC-34043EE8FF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AF0C406-7D5C-4B8F-8A04-207B8C81FEA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765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6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jpeg"/><Relationship Id="rId7" Type="http://schemas.openxmlformats.org/officeDocument/2006/relationships/image" Target="../media/image1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124744"/>
            <a:ext cx="8713787" cy="2663825"/>
          </a:xfrm>
        </p:spPr>
        <p:txBody>
          <a:bodyPr/>
          <a:lstStyle/>
          <a:p>
            <a:r>
              <a:rPr lang="en-GB" sz="5400" dirty="0"/>
              <a:t>Ensuring </a:t>
            </a:r>
            <a:r>
              <a:rPr lang="en-GB" sz="5400" dirty="0" smtClean="0"/>
              <a:t>Cyberpeace </a:t>
            </a:r>
            <a:br>
              <a:rPr lang="en-GB" sz="5400" dirty="0" smtClean="0"/>
            </a:br>
            <a:r>
              <a:rPr lang="en-GB" sz="5400" dirty="0" smtClean="0"/>
              <a:t>in a </a:t>
            </a:r>
            <a:r>
              <a:rPr lang="en-GB" sz="5400" dirty="0"/>
              <a:t>New World Order</a:t>
            </a:r>
            <a:endParaRPr lang="en-US" sz="5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776" y="4437112"/>
            <a:ext cx="6400800" cy="1752600"/>
          </a:xfrm>
        </p:spPr>
        <p:txBody>
          <a:bodyPr/>
          <a:lstStyle/>
          <a:p>
            <a:pPr algn="r"/>
            <a:r>
              <a:rPr lang="en-GB" b="1" dirty="0"/>
              <a:t>Dr. </a:t>
            </a:r>
            <a:r>
              <a:rPr lang="en-GB" b="1" dirty="0" err="1"/>
              <a:t>Hamadoun</a:t>
            </a:r>
            <a:r>
              <a:rPr lang="en-GB" b="1" dirty="0"/>
              <a:t> </a:t>
            </a:r>
            <a:r>
              <a:rPr lang="en-GB" b="1" dirty="0" err="1"/>
              <a:t>Touré</a:t>
            </a:r>
            <a:r>
              <a:rPr lang="en-GB" b="1" dirty="0"/>
              <a:t/>
            </a:r>
            <a:br>
              <a:rPr lang="en-GB" b="1" dirty="0"/>
            </a:br>
            <a:r>
              <a:rPr lang="en-GB" sz="2000" dirty="0"/>
              <a:t>Secretary General </a:t>
            </a:r>
          </a:p>
          <a:p>
            <a:pPr algn="r"/>
            <a:r>
              <a:rPr lang="en-GB" sz="2000" dirty="0"/>
              <a:t>International Telecommunications Union, Geneva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pic>
        <p:nvPicPr>
          <p:cNvPr id="2053" name="Picture 236" descr="sigleIT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788" y="6078538"/>
            <a:ext cx="523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5915025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effectLst/>
                <a:sym typeface="Arial" charset="0"/>
              </a:rPr>
              <a:t>GCA is designed for cooperation and efficiency, encouraging collaboration with and between all relevant partners, and building on existing initiatives to avoid duplicating efforts.</a:t>
            </a:r>
          </a:p>
          <a:p>
            <a:pPr>
              <a:lnSpc>
                <a:spcPct val="80000"/>
              </a:lnSpc>
            </a:pPr>
            <a:endParaRPr lang="en-US" sz="2000" dirty="0">
              <a:effectLst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effectLst/>
                <a:sym typeface="Arial" charset="0"/>
              </a:rPr>
              <a:t>GCA builds upon five pillars:</a:t>
            </a:r>
            <a:br>
              <a:rPr lang="en-US" sz="1800" dirty="0">
                <a:effectLst/>
                <a:sym typeface="Arial" charset="0"/>
              </a:rPr>
            </a:br>
            <a:endParaRPr lang="en-US" sz="1800" dirty="0">
              <a:solidFill>
                <a:srgbClr val="FF0000"/>
              </a:solidFill>
              <a:effectLst/>
              <a:sym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1800" b="1" dirty="0">
                <a:effectLst/>
                <a:sym typeface="Arial" charset="0"/>
              </a:rPr>
              <a:t>Legal Measures</a:t>
            </a:r>
          </a:p>
          <a:p>
            <a:pPr lvl="1">
              <a:lnSpc>
                <a:spcPct val="80000"/>
              </a:lnSpc>
            </a:pPr>
            <a:r>
              <a:rPr lang="en-US" sz="1800" b="1" dirty="0">
                <a:effectLst/>
                <a:sym typeface="Arial" charset="0"/>
              </a:rPr>
              <a:t>Technical and Procedural Measures </a:t>
            </a:r>
          </a:p>
          <a:p>
            <a:pPr lvl="1">
              <a:lnSpc>
                <a:spcPct val="80000"/>
              </a:lnSpc>
            </a:pPr>
            <a:r>
              <a:rPr lang="en-US" sz="1800" b="1" dirty="0">
                <a:effectLst/>
                <a:sym typeface="Arial" charset="0"/>
              </a:rPr>
              <a:t>Organizational Structures</a:t>
            </a:r>
          </a:p>
          <a:p>
            <a:pPr lvl="1">
              <a:lnSpc>
                <a:spcPct val="80000"/>
              </a:lnSpc>
            </a:pPr>
            <a:r>
              <a:rPr lang="en-US" sz="1800" b="1" dirty="0">
                <a:effectLst/>
                <a:sym typeface="Arial" charset="0"/>
              </a:rPr>
              <a:t>Capacity Building </a:t>
            </a:r>
          </a:p>
          <a:p>
            <a:pPr lvl="1">
              <a:lnSpc>
                <a:spcPct val="80000"/>
              </a:lnSpc>
            </a:pPr>
            <a:r>
              <a:rPr lang="en-US" sz="1800" b="1" dirty="0">
                <a:effectLst/>
                <a:sym typeface="Arial" charset="0"/>
              </a:rPr>
              <a:t>International Cooperation</a:t>
            </a:r>
            <a:endParaRPr lang="en-US" sz="1600" b="1" dirty="0">
              <a:effectLst/>
              <a:sym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effectLst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effectLst/>
                <a:sym typeface="Arial" charset="0"/>
              </a:rPr>
              <a:t>H.E. </a:t>
            </a:r>
            <a:r>
              <a:rPr lang="en-US" sz="2000" b="1" dirty="0" err="1">
                <a:effectLst/>
                <a:sym typeface="Arial" charset="0"/>
              </a:rPr>
              <a:t>Blaise</a:t>
            </a:r>
            <a:r>
              <a:rPr lang="en-US" sz="2000" b="1" dirty="0">
                <a:effectLst/>
                <a:sym typeface="Arial" charset="0"/>
              </a:rPr>
              <a:t> </a:t>
            </a:r>
            <a:r>
              <a:rPr lang="en-US" sz="2000" b="1" dirty="0" err="1">
                <a:effectLst/>
                <a:sym typeface="Arial" charset="0"/>
              </a:rPr>
              <a:t>Compaoré</a:t>
            </a:r>
            <a:r>
              <a:rPr lang="en-US" sz="2000" dirty="0">
                <a:effectLst/>
                <a:sym typeface="Arial" charset="0"/>
              </a:rPr>
              <a:t>, President of Burkina </a:t>
            </a:r>
            <a:r>
              <a:rPr lang="en-US" sz="2000" dirty="0" smtClean="0">
                <a:effectLst/>
                <a:sym typeface="Arial" charset="0"/>
              </a:rPr>
              <a:t>Faso,</a:t>
            </a:r>
            <a:r>
              <a:rPr lang="en-US" sz="2000" b="1" dirty="0" smtClean="0">
                <a:effectLst/>
                <a:sym typeface="Arial" charset="0"/>
              </a:rPr>
              <a:t> </a:t>
            </a:r>
            <a:r>
              <a:rPr lang="en-US" sz="2000" dirty="0">
                <a:effectLst/>
                <a:sym typeface="Arial" charset="0"/>
              </a:rPr>
              <a:t>and</a:t>
            </a:r>
            <a:r>
              <a:rPr lang="en-US" sz="2000" b="1" dirty="0">
                <a:effectLst/>
                <a:sym typeface="Arial" charset="0"/>
              </a:rPr>
              <a:t> H.E. Dr </a:t>
            </a:r>
            <a:r>
              <a:rPr lang="en-US" sz="2000" b="1" dirty="0" err="1">
                <a:effectLst/>
                <a:sym typeface="Arial" charset="0"/>
              </a:rPr>
              <a:t>Óscar</a:t>
            </a:r>
            <a:r>
              <a:rPr lang="en-US" sz="2000" b="1" dirty="0">
                <a:effectLst/>
                <a:sym typeface="Arial" charset="0"/>
              </a:rPr>
              <a:t> Arias </a:t>
            </a:r>
            <a:r>
              <a:rPr lang="en-US" sz="2000" b="1" dirty="0" err="1">
                <a:effectLst/>
                <a:sym typeface="Arial" charset="0"/>
              </a:rPr>
              <a:t>Sánchez</a:t>
            </a:r>
            <a:r>
              <a:rPr lang="en-US" sz="2000" dirty="0">
                <a:effectLst/>
                <a:sym typeface="Arial" charset="0"/>
              </a:rPr>
              <a:t>, Former President of the Republic of Costa Rica and Nobel Peace Laureate, are both Patrons of the GCA.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>
              <a:effectLst/>
              <a:sym typeface="Arial" charset="0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1800" b="1" dirty="0">
              <a:effectLst/>
              <a:sym typeface="Arial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332656"/>
            <a:ext cx="7740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tx2"/>
                </a:solidFill>
              </a:rPr>
              <a:t>Global Cybersecurity Agenda (GCA)</a:t>
            </a:r>
          </a:p>
        </p:txBody>
      </p:sp>
      <p:pic>
        <p:nvPicPr>
          <p:cNvPr id="17413" name="Picture 236" descr="sigleITU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9788" y="6078538"/>
            <a:ext cx="523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logoG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88640"/>
            <a:ext cx="1081087" cy="1008063"/>
          </a:xfrm>
          <a:prstGeom prst="rect">
            <a:avLst/>
          </a:prstGeom>
          <a:noFill/>
        </p:spPr>
      </p:pic>
      <p:graphicFrame>
        <p:nvGraphicFramePr>
          <p:cNvPr id="1741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5796136" y="1628800"/>
          <a:ext cx="2733675" cy="2524125"/>
        </p:xfrm>
        <a:graphic>
          <a:graphicData uri="http://schemas.openxmlformats.org/presentationml/2006/ole">
            <p:oleObj spid="_x0000_s17416" name="Acrobat Document" r:id="rId5" imgW="2733675" imgH="2524125" progId="AcroExch.Document.7">
              <p:embed/>
            </p:oleObj>
          </a:graphicData>
        </a:graphic>
      </p:graphicFrame>
      <p:pic>
        <p:nvPicPr>
          <p:cNvPr id="17419" name="Picture 10" descr="costa-rica-patr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509120"/>
            <a:ext cx="119062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9" descr="burkina-faso-patr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1388" y="4502150"/>
            <a:ext cx="1201737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899592" y="1484784"/>
            <a:ext cx="7560840" cy="4032448"/>
          </a:xfrm>
          <a:prstGeom prst="ellipse">
            <a:avLst/>
          </a:prstGeom>
          <a:noFill/>
          <a:ln>
            <a:solidFill>
              <a:schemeClr val="bg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/>
                <a:sym typeface="Arial" charset="0"/>
              </a:rPr>
              <a:t>GCA: From Strategy to Action</a:t>
            </a:r>
            <a:r>
              <a:rPr lang="en-US" sz="4000" b="0" dirty="0">
                <a:solidFill>
                  <a:srgbClr val="0066FF"/>
                </a:solidFill>
                <a:effectLst/>
                <a:sym typeface="Arial" charset="0"/>
              </a:rPr>
              <a:t> </a:t>
            </a:r>
            <a:r>
              <a:rPr lang="de-CH" sz="4000" b="0" dirty="0">
                <a:solidFill>
                  <a:srgbClr val="0066FF"/>
                </a:solidFill>
                <a:effectLst/>
                <a:sym typeface="Arial" charset="0"/>
              </a:rPr>
              <a:t/>
            </a:r>
            <a:br>
              <a:rPr lang="de-CH" sz="4000" b="0" dirty="0">
                <a:solidFill>
                  <a:srgbClr val="0066FF"/>
                </a:solidFill>
                <a:effectLst/>
                <a:sym typeface="Arial" charset="0"/>
              </a:rPr>
            </a:br>
            <a:endParaRPr lang="en-US" sz="4000" b="0" dirty="0">
              <a:solidFill>
                <a:srgbClr val="0066FF"/>
              </a:solidFill>
              <a:effectLst/>
              <a:sym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004048" y="1268760"/>
            <a:ext cx="3844925" cy="1838325"/>
            <a:chOff x="4943475" y="1149350"/>
            <a:chExt cx="3844925" cy="1838325"/>
          </a:xfrm>
        </p:grpSpPr>
        <p:sp>
          <p:nvSpPr>
            <p:cNvPr id="6154" name="AutoShape 10"/>
            <p:cNvSpPr>
              <a:spLocks noChangeArrowheads="1"/>
            </p:cNvSpPr>
            <p:nvPr/>
          </p:nvSpPr>
          <p:spPr bwMode="auto">
            <a:xfrm>
              <a:off x="5470525" y="1628775"/>
              <a:ext cx="3317875" cy="1358900"/>
            </a:xfrm>
            <a:prstGeom prst="roundRect">
              <a:avLst>
                <a:gd name="adj" fmla="val 6769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6480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dist="17819" dir="2700000" algn="ctr" rotWithShape="0">
                <a:srgbClr val="C0C0C0">
                  <a:alpha val="50026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200" b="1" dirty="0">
                  <a:solidFill>
                    <a:srgbClr val="00004D"/>
                  </a:solidFill>
                  <a:latin typeface="Verdana" pitchFamily="34" charset="0"/>
                  <a:ea typeface="MS PGothic" pitchFamily="34" charset="-128"/>
                  <a:cs typeface="Arial" pitchFamily="34" charset="0"/>
                  <a:sym typeface="Arial" pitchFamily="34" charset="0"/>
                </a:rPr>
                <a:t>ITU Standardization Work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200" b="1" dirty="0">
                  <a:solidFill>
                    <a:srgbClr val="00004D"/>
                  </a:solidFill>
                  <a:latin typeface="Verdana" pitchFamily="34" charset="0"/>
                  <a:ea typeface="MS PGothic" pitchFamily="34" charset="-128"/>
                  <a:cs typeface="Arial" pitchFamily="34" charset="0"/>
                  <a:sym typeface="Arial" pitchFamily="34" charset="0"/>
                </a:rPr>
                <a:t>ICT Security Standards Roadmap </a:t>
              </a:r>
              <a:br>
                <a:rPr lang="en-US" sz="1200" b="1" dirty="0">
                  <a:solidFill>
                    <a:srgbClr val="00004D"/>
                  </a:solidFill>
                  <a:latin typeface="Verdana" pitchFamily="34" charset="0"/>
                  <a:ea typeface="MS PGothic" pitchFamily="34" charset="-128"/>
                  <a:cs typeface="Arial" pitchFamily="34" charset="0"/>
                  <a:sym typeface="Arial" pitchFamily="34" charset="0"/>
                </a:rPr>
              </a:br>
              <a:r>
                <a:rPr lang="en-US" sz="1200" b="1" dirty="0">
                  <a:solidFill>
                    <a:srgbClr val="00004D"/>
                  </a:solidFill>
                  <a:latin typeface="Verdana" pitchFamily="34" charset="0"/>
                  <a:ea typeface="MS PGothic" pitchFamily="34" charset="-128"/>
                  <a:cs typeface="Arial" pitchFamily="34" charset="0"/>
                  <a:sym typeface="Arial" pitchFamily="34" charset="0"/>
                </a:rPr>
                <a:t>ITU-R Security Activities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200" b="1" dirty="0">
                  <a:solidFill>
                    <a:srgbClr val="00004D"/>
                  </a:solidFill>
                  <a:latin typeface="Verdana" pitchFamily="34" charset="0"/>
                  <a:ea typeface="Gulim" pitchFamily="34" charset="-127"/>
                  <a:cs typeface="Arial" pitchFamily="34" charset="0"/>
                  <a:sym typeface="Arial" pitchFamily="34" charset="0"/>
                </a:rPr>
                <a:t>ITU-T Study Group 17 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200" b="1" dirty="0">
                  <a:solidFill>
                    <a:srgbClr val="00004D"/>
                  </a:solidFill>
                  <a:latin typeface="Verdana" pitchFamily="34" charset="0"/>
                  <a:ea typeface="Gulim" pitchFamily="34" charset="-127"/>
                  <a:cs typeface="Arial" pitchFamily="34" charset="0"/>
                  <a:sym typeface="Arial" pitchFamily="34" charset="0"/>
                </a:rPr>
                <a:t>ITU-T Study Group 2</a:t>
              </a:r>
            </a:p>
          </p:txBody>
        </p:sp>
        <p:sp>
          <p:nvSpPr>
            <p:cNvPr id="6155" name="AutoShape 11"/>
            <p:cNvSpPr>
              <a:spLocks noChangeArrowheads="1"/>
            </p:cNvSpPr>
            <p:nvPr/>
          </p:nvSpPr>
          <p:spPr bwMode="auto">
            <a:xfrm>
              <a:off x="5332413" y="1149350"/>
              <a:ext cx="3327400" cy="5349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88F26"/>
                </a:gs>
                <a:gs pos="100000">
                  <a:srgbClr val="724111"/>
                </a:gs>
              </a:gsLst>
              <a:lin ang="5400000" scaled="1"/>
            </a:gradFill>
            <a:ln w="648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933" dir="18900000" algn="ctr" rotWithShape="0">
                <a:srgbClr val="000066">
                  <a:alpha val="50027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ctr" defTabSz="449263">
                <a:spcBef>
                  <a:spcPts val="6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it-IT" sz="1600" b="1">
                  <a:solidFill>
                    <a:srgbClr val="FFFFFF"/>
                  </a:solidFill>
                  <a:latin typeface="Verdana" pitchFamily="34" charset="0"/>
                  <a:ea typeface="ＭＳ Ｐゴシック" pitchFamily="34" charset="-128"/>
                  <a:sym typeface="Arial" charset="0"/>
                </a:rPr>
                <a:t>2. Technical and </a:t>
              </a:r>
              <a:br>
                <a:rPr lang="it-IT" sz="1600" b="1">
                  <a:solidFill>
                    <a:srgbClr val="FFFFFF"/>
                  </a:solidFill>
                  <a:latin typeface="Verdana" pitchFamily="34" charset="0"/>
                  <a:ea typeface="ＭＳ Ｐゴシック" pitchFamily="34" charset="-128"/>
                  <a:sym typeface="Arial" charset="0"/>
                </a:rPr>
              </a:br>
              <a:r>
                <a:rPr lang="it-IT" sz="1600" b="1">
                  <a:solidFill>
                    <a:srgbClr val="FFFFFF"/>
                  </a:solidFill>
                  <a:latin typeface="Verdana" pitchFamily="34" charset="0"/>
                  <a:ea typeface="ＭＳ Ｐゴシック" pitchFamily="34" charset="-128"/>
                  <a:sym typeface="Arial" charset="0"/>
                </a:rPr>
                <a:t>Procedural Measures</a:t>
              </a:r>
            </a:p>
          </p:txBody>
        </p:sp>
        <p:pic>
          <p:nvPicPr>
            <p:cNvPr id="18467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43475" y="1590675"/>
              <a:ext cx="512763" cy="465138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5652120" y="3861048"/>
            <a:ext cx="3272557" cy="1636712"/>
          </a:xfrm>
          <a:prstGeom prst="roundRect">
            <a:avLst>
              <a:gd name="adj" fmla="val 6769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6480">
            <a:solidFill>
              <a:srgbClr val="C0C0C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C0C0C0">
                <a:alpha val="50026"/>
              </a:srgbClr>
            </a:outerShdw>
          </a:effectLst>
        </p:spPr>
        <p:txBody>
          <a:bodyPr wrap="none" lIns="90000" tIns="46800" rIns="90000" bIns="46800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 dirty="0">
                <a:solidFill>
                  <a:srgbClr val="00004D"/>
                </a:solidFill>
                <a:latin typeface="Verdana" pitchFamily="34" charset="0"/>
                <a:ea typeface="MS PGothic" pitchFamily="34" charset="-128"/>
                <a:cs typeface="Arial" pitchFamily="34" charset="0"/>
                <a:sym typeface="Arial" pitchFamily="34" charset="0"/>
              </a:rPr>
              <a:t>ITU High-Level Expert Group (HLEG) 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 b="1" dirty="0">
                <a:solidFill>
                  <a:srgbClr val="00004D"/>
                </a:solidFill>
                <a:latin typeface="Verdana" pitchFamily="34" charset="0"/>
                <a:ea typeface="MS PGothic" pitchFamily="34" charset="-128"/>
                <a:cs typeface="Arial" pitchFamily="34" charset="0"/>
                <a:sym typeface="Arial" pitchFamily="34" charset="0"/>
              </a:rPr>
              <a:t>ITU-IMPACT Collaboration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 dirty="0">
                <a:solidFill>
                  <a:srgbClr val="00004D"/>
                </a:solidFill>
                <a:latin typeface="Verdana" pitchFamily="34" charset="0"/>
                <a:ea typeface="MS PGothic" pitchFamily="34" charset="-128"/>
                <a:cs typeface="Arial" pitchFamily="34" charset="0"/>
                <a:sym typeface="Arial" pitchFamily="34" charset="0"/>
              </a:rPr>
              <a:t>ITU </a:t>
            </a:r>
            <a:r>
              <a:rPr lang="en-US" sz="1200" dirty="0" err="1">
                <a:solidFill>
                  <a:srgbClr val="00004D"/>
                </a:solidFill>
                <a:latin typeface="Verdana" pitchFamily="34" charset="0"/>
                <a:ea typeface="MS PGothic" pitchFamily="34" charset="-128"/>
                <a:cs typeface="Arial" pitchFamily="34" charset="0"/>
                <a:sym typeface="Arial" pitchFamily="34" charset="0"/>
              </a:rPr>
              <a:t>Cybersecurity</a:t>
            </a:r>
            <a:r>
              <a:rPr lang="en-US" sz="1200" dirty="0">
                <a:solidFill>
                  <a:srgbClr val="00004D"/>
                </a:solidFill>
                <a:latin typeface="Verdana" pitchFamily="34" charset="0"/>
                <a:ea typeface="MS PGothic" pitchFamily="34" charset="-128"/>
                <a:cs typeface="Arial" pitchFamily="34" charset="0"/>
                <a:sym typeface="Arial" pitchFamily="34" charset="0"/>
              </a:rPr>
              <a:t> Gateway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600" dirty="0">
              <a:solidFill>
                <a:srgbClr val="00004D"/>
              </a:solidFill>
              <a:latin typeface="Verdana" pitchFamily="34" charset="0"/>
              <a:ea typeface="MS PGothic" pitchFamily="34" charset="-128"/>
              <a:cs typeface="Arial" pitchFamily="34" charset="0"/>
              <a:sym typeface="Arial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 b="1" dirty="0">
                <a:solidFill>
                  <a:srgbClr val="00004D"/>
                </a:solidFill>
                <a:latin typeface="Verdana" pitchFamily="34" charset="0"/>
                <a:ea typeface="MS PGothic" pitchFamily="34" charset="-128"/>
                <a:cs typeface="Arial" pitchFamily="34" charset="0"/>
                <a:sym typeface="Arial" pitchFamily="34" charset="0"/>
              </a:rPr>
              <a:t>ITU’s Child Online Protection (COP)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600" b="1" dirty="0">
              <a:solidFill>
                <a:srgbClr val="00004D"/>
              </a:solidFill>
              <a:latin typeface="Verdana" pitchFamily="34" charset="0"/>
              <a:ea typeface="MS PGothic" pitchFamily="34" charset="-128"/>
              <a:cs typeface="Arial" pitchFamily="34" charset="0"/>
              <a:sym typeface="Arial" pitchFamily="34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 b="1" dirty="0">
                <a:solidFill>
                  <a:srgbClr val="00004D"/>
                </a:solidFill>
                <a:latin typeface="Verdana" pitchFamily="34" charset="0"/>
                <a:ea typeface="MS PGothic" pitchFamily="34" charset="-128"/>
                <a:cs typeface="Arial" pitchFamily="34" charset="0"/>
                <a:sym typeface="Arial" pitchFamily="34" charset="0"/>
              </a:rPr>
              <a:t>Collaboration with UNICEF, UNODC, </a:t>
            </a:r>
            <a:br>
              <a:rPr lang="en-US" sz="1200" b="1" dirty="0">
                <a:solidFill>
                  <a:srgbClr val="00004D"/>
                </a:solidFill>
                <a:latin typeface="Verdana" pitchFamily="34" charset="0"/>
                <a:ea typeface="MS PGothic" pitchFamily="34" charset="-128"/>
                <a:cs typeface="Arial" pitchFamily="34" charset="0"/>
                <a:sym typeface="Arial" pitchFamily="34" charset="0"/>
              </a:rPr>
            </a:br>
            <a:r>
              <a:rPr lang="en-US" sz="1200" b="1" dirty="0">
                <a:solidFill>
                  <a:srgbClr val="00004D"/>
                </a:solidFill>
                <a:latin typeface="Verdana" pitchFamily="34" charset="0"/>
                <a:ea typeface="MS PGothic" pitchFamily="34" charset="-128"/>
                <a:cs typeface="Arial" pitchFamily="34" charset="0"/>
                <a:sym typeface="Arial" pitchFamily="34" charset="0"/>
              </a:rPr>
              <a:t>UNICRI, UNICITRAL and </a:t>
            </a:r>
            <a:r>
              <a:rPr lang="en-US" sz="1200" b="1" dirty="0" smtClean="0">
                <a:solidFill>
                  <a:srgbClr val="00004D"/>
                </a:solidFill>
                <a:latin typeface="Verdana" pitchFamily="34" charset="0"/>
                <a:ea typeface="MS PGothic" pitchFamily="34" charset="-128"/>
                <a:cs typeface="Arial" pitchFamily="34" charset="0"/>
                <a:sym typeface="Arial" pitchFamily="34" charset="0"/>
              </a:rPr>
              <a:t>UNIDIR</a:t>
            </a:r>
            <a:endParaRPr lang="en-US" sz="1200" b="1" dirty="0">
              <a:solidFill>
                <a:srgbClr val="00004D"/>
              </a:solidFill>
              <a:latin typeface="Verdana" pitchFamily="34" charset="0"/>
              <a:ea typeface="MS PGothic" pitchFamily="34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5508104" y="3501008"/>
            <a:ext cx="3302322" cy="387350"/>
          </a:xfrm>
          <a:prstGeom prst="roundRect">
            <a:avLst>
              <a:gd name="adj" fmla="val 16667"/>
            </a:avLst>
          </a:prstGeom>
          <a:solidFill>
            <a:srgbClr val="800080"/>
          </a:solidFill>
          <a:ln w="6480">
            <a:solidFill>
              <a:srgbClr val="000000"/>
            </a:solidFill>
            <a:miter lim="800000"/>
            <a:headEnd/>
            <a:tailEnd/>
          </a:ln>
          <a:effectLst>
            <a:outerShdw blurRad="63500" dist="107933" dir="18900000" algn="ctr" rotWithShape="0">
              <a:srgbClr val="000066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defTabSz="449263">
              <a:spcBef>
                <a:spcPts val="6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b="1" dirty="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sym typeface="Arial" charset="0"/>
              </a:rPr>
              <a:t>5. International Cooperation</a:t>
            </a:r>
          </a:p>
        </p:txBody>
      </p:sp>
      <p:pic>
        <p:nvPicPr>
          <p:cNvPr id="1847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61048"/>
            <a:ext cx="526824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>
            <a:off x="107504" y="1124744"/>
            <a:ext cx="3951287" cy="1463675"/>
            <a:chOff x="100013" y="1052513"/>
            <a:chExt cx="3951287" cy="1463675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>
              <a:off x="490538" y="1052513"/>
              <a:ext cx="3236912" cy="4000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F5F5F"/>
                </a:gs>
                <a:gs pos="100000">
                  <a:srgbClr val="2B2B2B"/>
                </a:gs>
              </a:gsLst>
              <a:lin ang="5400000" scaled="1"/>
            </a:gradFill>
            <a:ln w="648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933" dir="18900000" algn="ctr" rotWithShape="0">
                <a:srgbClr val="000066">
                  <a:alpha val="50027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ctr" defTabSz="449263">
                <a:spcBef>
                  <a:spcPts val="6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it-IT" sz="1600" b="1" dirty="0">
                  <a:solidFill>
                    <a:srgbClr val="FFFFFF"/>
                  </a:solidFill>
                  <a:latin typeface="Verdana" pitchFamily="34" charset="0"/>
                  <a:ea typeface="ＭＳ Ｐゴシック" pitchFamily="34" charset="-128"/>
                  <a:sym typeface="Arial" charset="0"/>
                </a:rPr>
                <a:t>1. Legal Measures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00013" y="1384300"/>
              <a:ext cx="3951287" cy="1131888"/>
              <a:chOff x="100013" y="1384300"/>
              <a:chExt cx="3951287" cy="1131888"/>
            </a:xfrm>
          </p:grpSpPr>
          <p:sp>
            <p:nvSpPr>
              <p:cNvPr id="6162" name="AutoShape 18"/>
              <p:cNvSpPr>
                <a:spLocks noChangeArrowheads="1"/>
              </p:cNvSpPr>
              <p:nvPr/>
            </p:nvSpPr>
            <p:spPr bwMode="auto">
              <a:xfrm>
                <a:off x="600075" y="1409700"/>
                <a:ext cx="3451225" cy="1106488"/>
              </a:xfrm>
              <a:prstGeom prst="roundRect">
                <a:avLst>
                  <a:gd name="adj" fmla="val 6769"/>
                </a:avLst>
              </a:prstGeom>
              <a:blipFill dpi="0" rotWithShape="0">
                <a:blip r:embed="rId2" cstate="print"/>
                <a:srcRect/>
                <a:stretch>
                  <a:fillRect/>
                </a:stretch>
              </a:blipFill>
              <a:ln w="6480">
                <a:solidFill>
                  <a:srgbClr val="C0C0C0"/>
                </a:solidFill>
                <a:miter lim="800000"/>
                <a:headEnd/>
                <a:tailEnd/>
              </a:ln>
              <a:effectLst>
                <a:outerShdw blurRad="63500" dist="17819" dir="2700000" algn="ctr" rotWithShape="0">
                  <a:srgbClr val="C0C0C0">
                    <a:alpha val="50026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it-IT" sz="1200" b="1" dirty="0">
                    <a:solidFill>
                      <a:srgbClr val="00004D"/>
                    </a:solidFill>
                    <a:latin typeface="Verdana" pitchFamily="34" charset="0"/>
                    <a:ea typeface="MS PGothic" pitchFamily="34" charset="-128"/>
                    <a:cs typeface="Arial" pitchFamily="34" charset="0"/>
                    <a:sym typeface="Arial" pitchFamily="34" charset="0"/>
                  </a:rPr>
                  <a:t>ITU Toolkit for Cybercrime Legislation</a:t>
                </a:r>
              </a:p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endParaRPr lang="it-IT" sz="600" dirty="0">
                  <a:solidFill>
                    <a:srgbClr val="00004D"/>
                  </a:solidFill>
                  <a:latin typeface="Verdana" pitchFamily="34" charset="0"/>
                  <a:ea typeface="MS PGothic" pitchFamily="34" charset="-128"/>
                  <a:cs typeface="Arial" pitchFamily="34" charset="0"/>
                  <a:sym typeface="Arial" pitchFamily="34" charset="0"/>
                </a:endParaRPr>
              </a:p>
              <a:p>
                <a:pPr defTabSz="449263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it-IT" sz="1200" b="1" dirty="0">
                    <a:solidFill>
                      <a:srgbClr val="00004D"/>
                    </a:solidFill>
                    <a:latin typeface="Verdana" pitchFamily="34" charset="0"/>
                    <a:ea typeface="MS PGothic" pitchFamily="34" charset="-128"/>
                    <a:cs typeface="Arial" pitchFamily="34" charset="0"/>
                    <a:sym typeface="Arial" pitchFamily="34" charset="0"/>
                  </a:rPr>
                  <a:t>ITU Publication on Understanding </a:t>
                </a:r>
                <a:br>
                  <a:rPr lang="it-IT" sz="1200" b="1" dirty="0">
                    <a:solidFill>
                      <a:srgbClr val="00004D"/>
                    </a:solidFill>
                    <a:latin typeface="Verdana" pitchFamily="34" charset="0"/>
                    <a:ea typeface="MS PGothic" pitchFamily="34" charset="-128"/>
                    <a:cs typeface="Arial" pitchFamily="34" charset="0"/>
                    <a:sym typeface="Arial" pitchFamily="34" charset="0"/>
                  </a:rPr>
                </a:br>
                <a:r>
                  <a:rPr lang="it-IT" sz="1200" b="1" dirty="0">
                    <a:solidFill>
                      <a:srgbClr val="00004D"/>
                    </a:solidFill>
                    <a:latin typeface="Verdana" pitchFamily="34" charset="0"/>
                    <a:ea typeface="MS PGothic" pitchFamily="34" charset="-128"/>
                    <a:cs typeface="Arial" pitchFamily="34" charset="0"/>
                    <a:sym typeface="Arial" pitchFamily="34" charset="0"/>
                  </a:rPr>
                  <a:t>Cybercrime: A Guide for Developing </a:t>
                </a:r>
                <a:br>
                  <a:rPr lang="it-IT" sz="1200" b="1" dirty="0">
                    <a:solidFill>
                      <a:srgbClr val="00004D"/>
                    </a:solidFill>
                    <a:latin typeface="Verdana" pitchFamily="34" charset="0"/>
                    <a:ea typeface="MS PGothic" pitchFamily="34" charset="-128"/>
                    <a:cs typeface="Arial" pitchFamily="34" charset="0"/>
                    <a:sym typeface="Arial" pitchFamily="34" charset="0"/>
                  </a:rPr>
                </a:br>
                <a:r>
                  <a:rPr lang="it-IT" sz="1200" b="1" dirty="0">
                    <a:solidFill>
                      <a:srgbClr val="00004D"/>
                    </a:solidFill>
                    <a:latin typeface="Verdana" pitchFamily="34" charset="0"/>
                    <a:ea typeface="MS PGothic" pitchFamily="34" charset="-128"/>
                    <a:cs typeface="Arial" pitchFamily="34" charset="0"/>
                    <a:sym typeface="Arial" pitchFamily="34" charset="0"/>
                  </a:rPr>
                  <a:t>Countries</a:t>
                </a:r>
              </a:p>
            </p:txBody>
          </p:sp>
          <p:pic>
            <p:nvPicPr>
              <p:cNvPr id="18473" name="Picture 2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0013" y="1384300"/>
                <a:ext cx="561975" cy="4095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467544" y="4653136"/>
            <a:ext cx="4856163" cy="1924050"/>
            <a:chOff x="498475" y="4672013"/>
            <a:chExt cx="4856163" cy="1924050"/>
          </a:xfrm>
        </p:grpSpPr>
        <p:sp>
          <p:nvSpPr>
            <p:cNvPr id="6166" name="AutoShape 22"/>
            <p:cNvSpPr>
              <a:spLocks noChangeArrowheads="1"/>
            </p:cNvSpPr>
            <p:nvPr/>
          </p:nvSpPr>
          <p:spPr bwMode="auto">
            <a:xfrm>
              <a:off x="985838" y="5080000"/>
              <a:ext cx="4368800" cy="1516063"/>
            </a:xfrm>
            <a:prstGeom prst="roundRect">
              <a:avLst>
                <a:gd name="adj" fmla="val 6769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6480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dist="17819" dir="2700000" algn="ctr" rotWithShape="0">
                <a:srgbClr val="C0C0C0">
                  <a:alpha val="50026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200" dirty="0">
                  <a:solidFill>
                    <a:srgbClr val="00004D"/>
                  </a:solidFill>
                  <a:latin typeface="Verdana" pitchFamily="34" charset="0"/>
                  <a:ea typeface="MS PGothic" pitchFamily="34" charset="-128"/>
                  <a:cs typeface="Arial" pitchFamily="34" charset="0"/>
                  <a:sym typeface="Arial" pitchFamily="34" charset="0"/>
                </a:rPr>
                <a:t>ITU National </a:t>
              </a:r>
              <a:r>
                <a:rPr lang="en-US" sz="1200" dirty="0" smtClean="0">
                  <a:solidFill>
                    <a:srgbClr val="00004D"/>
                  </a:solidFill>
                  <a:latin typeface="Verdana" pitchFamily="34" charset="0"/>
                  <a:ea typeface="MS PGothic" pitchFamily="34" charset="-128"/>
                  <a:cs typeface="Arial" pitchFamily="34" charset="0"/>
                  <a:sym typeface="Arial" pitchFamily="34" charset="0"/>
                </a:rPr>
                <a:t>Cybersecurity Guide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200" dirty="0" smtClean="0">
                  <a:solidFill>
                    <a:srgbClr val="00004D"/>
                  </a:solidFill>
                  <a:latin typeface="Verdana" pitchFamily="34" charset="0"/>
                  <a:ea typeface="MS PGothic" pitchFamily="34" charset="-128"/>
                  <a:cs typeface="Arial" pitchFamily="34" charset="0"/>
                  <a:sym typeface="Arial" pitchFamily="34" charset="0"/>
                </a:rPr>
                <a:t>ITU Cybercrime Resources </a:t>
              </a:r>
              <a:endParaRPr lang="en-US" sz="1200" dirty="0">
                <a:solidFill>
                  <a:srgbClr val="00004D"/>
                </a:solidFill>
                <a:latin typeface="Verdana" pitchFamily="34" charset="0"/>
                <a:ea typeface="MS PGothic" pitchFamily="34" charset="-128"/>
                <a:cs typeface="Arial" pitchFamily="34" charset="0"/>
                <a:sym typeface="Arial" pitchFamily="34" charset="0"/>
              </a:endParaRPr>
            </a:p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200" dirty="0">
                  <a:solidFill>
                    <a:srgbClr val="00004D"/>
                  </a:solidFill>
                  <a:latin typeface="Verdana" pitchFamily="34" charset="0"/>
                  <a:ea typeface="MS PGothic" pitchFamily="34" charset="-128"/>
                  <a:cs typeface="Arial" pitchFamily="34" charset="0"/>
                  <a:sym typeface="Arial" pitchFamily="34" charset="0"/>
                </a:rPr>
                <a:t>ITU </a:t>
              </a:r>
              <a:r>
                <a:rPr lang="en-US" sz="1200" dirty="0" err="1">
                  <a:solidFill>
                    <a:srgbClr val="00004D"/>
                  </a:solidFill>
                  <a:latin typeface="Verdana" pitchFamily="34" charset="0"/>
                  <a:ea typeface="MS PGothic" pitchFamily="34" charset="-128"/>
                  <a:cs typeface="Arial" pitchFamily="34" charset="0"/>
                  <a:sym typeface="Arial" pitchFamily="34" charset="0"/>
                </a:rPr>
                <a:t>Botnet</a:t>
              </a:r>
              <a:r>
                <a:rPr lang="en-US" sz="1200" dirty="0">
                  <a:solidFill>
                    <a:srgbClr val="00004D"/>
                  </a:solidFill>
                  <a:latin typeface="Verdana" pitchFamily="34" charset="0"/>
                  <a:ea typeface="MS PGothic" pitchFamily="34" charset="-128"/>
                  <a:cs typeface="Arial" pitchFamily="34" charset="0"/>
                  <a:sym typeface="Arial" pitchFamily="34" charset="0"/>
                </a:rPr>
                <a:t> Mitigation Toolkit and pilot projects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US" sz="1200" dirty="0">
                <a:solidFill>
                  <a:srgbClr val="00004D"/>
                </a:solidFill>
                <a:latin typeface="Verdana" pitchFamily="34" charset="0"/>
                <a:ea typeface="MS PGothic" pitchFamily="34" charset="-128"/>
                <a:cs typeface="Arial" pitchFamily="34" charset="0"/>
                <a:sym typeface="Arial" pitchFamily="34" charset="0"/>
              </a:endParaRPr>
            </a:p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200" b="1" dirty="0">
                  <a:solidFill>
                    <a:srgbClr val="00004D"/>
                  </a:solidFill>
                  <a:latin typeface="Verdana" pitchFamily="34" charset="0"/>
                  <a:ea typeface="MS PGothic" pitchFamily="34" charset="-128"/>
                  <a:cs typeface="Arial" pitchFamily="34" charset="0"/>
                  <a:sym typeface="Arial" pitchFamily="34" charset="0"/>
                </a:rPr>
                <a:t>IMPACT Training and Skills Development Centre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200" b="1" dirty="0">
                  <a:solidFill>
                    <a:srgbClr val="00004D"/>
                  </a:solidFill>
                  <a:latin typeface="Verdana" pitchFamily="34" charset="0"/>
                  <a:ea typeface="MS PGothic" pitchFamily="34" charset="-128"/>
                  <a:cs typeface="Arial" pitchFamily="34" charset="0"/>
                  <a:sym typeface="Arial" pitchFamily="34" charset="0"/>
                </a:rPr>
                <a:t>IMPACT Research Division</a:t>
              </a:r>
            </a:p>
          </p:txBody>
        </p:sp>
        <p:sp>
          <p:nvSpPr>
            <p:cNvPr id="6167" name="AutoShape 23"/>
            <p:cNvSpPr>
              <a:spLocks noChangeArrowheads="1"/>
            </p:cNvSpPr>
            <p:nvPr/>
          </p:nvSpPr>
          <p:spPr bwMode="auto">
            <a:xfrm>
              <a:off x="914400" y="4672013"/>
              <a:ext cx="2952750" cy="43497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9CC00"/>
                </a:gs>
                <a:gs pos="100000">
                  <a:srgbClr val="465E00"/>
                </a:gs>
              </a:gsLst>
              <a:lin ang="5400000" scaled="1"/>
            </a:gradFill>
            <a:ln w="648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933" dir="18900000" algn="ctr" rotWithShape="0">
                <a:srgbClr val="000066">
                  <a:alpha val="50027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ctr" defTabSz="449263">
                <a:spcBef>
                  <a:spcPts val="6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it-IT" sz="1600" b="1" dirty="0">
                  <a:solidFill>
                    <a:srgbClr val="FFFFFF"/>
                  </a:solidFill>
                  <a:latin typeface="Verdana" pitchFamily="34" charset="0"/>
                  <a:ea typeface="ＭＳ Ｐゴシック" pitchFamily="34" charset="-128"/>
                  <a:sym typeface="Arial" charset="0"/>
                </a:rPr>
                <a:t>4. Capacity Building</a:t>
              </a:r>
              <a:r>
                <a:rPr lang="it-IT" sz="1600" dirty="0">
                  <a:solidFill>
                    <a:srgbClr val="FFFFFF"/>
                  </a:solidFill>
                  <a:latin typeface="Verdana" pitchFamily="34" charset="0"/>
                  <a:ea typeface="ＭＳ Ｐゴシック" pitchFamily="34" charset="-128"/>
                  <a:sym typeface="Arial" charset="0"/>
                </a:rPr>
                <a:t> </a:t>
              </a:r>
            </a:p>
          </p:txBody>
        </p:sp>
        <p:pic>
          <p:nvPicPr>
            <p:cNvPr id="18476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8475" y="5089525"/>
              <a:ext cx="539750" cy="41275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18477" name="Text Box 29"/>
          <p:cNvSpPr txBox="1">
            <a:spLocks noChangeArrowheads="1"/>
          </p:cNvSpPr>
          <p:nvPr/>
        </p:nvSpPr>
        <p:spPr bwMode="auto">
          <a:xfrm>
            <a:off x="3707904" y="2420888"/>
            <a:ext cx="1944688" cy="73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b="1" dirty="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sym typeface="Arial" charset="0"/>
              </a:rPr>
              <a:t>Global </a:t>
            </a:r>
            <a:br>
              <a:rPr lang="it-IT" sz="1400" b="1" dirty="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sym typeface="Arial" charset="0"/>
              </a:rPr>
            </a:br>
            <a:r>
              <a:rPr lang="it-IT" sz="1400" b="1" dirty="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sym typeface="Arial" charset="0"/>
              </a:rPr>
              <a:t>Cybersecurity </a:t>
            </a:r>
            <a:br>
              <a:rPr lang="it-IT" sz="1400" b="1" dirty="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sym typeface="Arial" charset="0"/>
              </a:rPr>
            </a:br>
            <a:r>
              <a:rPr lang="it-IT" sz="1400" b="1" dirty="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sym typeface="Arial" charset="0"/>
              </a:rPr>
              <a:t>Agenda (GCA)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9512" y="2996952"/>
            <a:ext cx="3630612" cy="1212850"/>
            <a:chOff x="96838" y="3044825"/>
            <a:chExt cx="3630612" cy="1212850"/>
          </a:xfrm>
        </p:grpSpPr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633413" y="3321050"/>
              <a:ext cx="2938462" cy="936625"/>
            </a:xfrm>
            <a:prstGeom prst="roundRect">
              <a:avLst>
                <a:gd name="adj" fmla="val 6769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6480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dist="17819" dir="2700000" algn="ctr" rotWithShape="0">
                <a:srgbClr val="C0C0C0">
                  <a:alpha val="50026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defTabSz="449263"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200" b="1" dirty="0">
                  <a:solidFill>
                    <a:srgbClr val="00004D"/>
                  </a:solidFill>
                  <a:latin typeface="Verdana" charset="0"/>
                  <a:ea typeface="Arial" charset="0"/>
                  <a:sym typeface="Arial" charset="0"/>
                </a:rPr>
                <a:t>ITU-IMPACT Collaboration</a:t>
              </a:r>
            </a:p>
            <a:p>
              <a:pPr defTabSz="449263"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1200" b="1" dirty="0">
                  <a:solidFill>
                    <a:srgbClr val="00004D"/>
                  </a:solidFill>
                  <a:latin typeface="Verdana" charset="0"/>
                  <a:ea typeface="Arial" charset="0"/>
                  <a:sym typeface="Arial" charset="0"/>
                </a:rPr>
                <a:t>National CIRT establishment </a:t>
              </a:r>
            </a:p>
          </p:txBody>
        </p:sp>
        <p:sp>
          <p:nvSpPr>
            <p:cNvPr id="6171" name="AutoShape 27"/>
            <p:cNvSpPr>
              <a:spLocks noChangeArrowheads="1"/>
            </p:cNvSpPr>
            <p:nvPr/>
          </p:nvSpPr>
          <p:spPr bwMode="auto">
            <a:xfrm>
              <a:off x="369888" y="3044825"/>
              <a:ext cx="3357562" cy="39211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333399"/>
                </a:gs>
                <a:gs pos="100000">
                  <a:srgbClr val="7C7CBD"/>
                </a:gs>
              </a:gsLst>
              <a:lin ang="5400000" scaled="1"/>
            </a:gradFill>
            <a:ln w="648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933" dir="18900000" algn="ctr" rotWithShape="0">
                <a:srgbClr val="000066">
                  <a:alpha val="50027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ctr" defTabSz="449263">
                <a:spcBef>
                  <a:spcPts val="6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it-IT" sz="1600" b="1" dirty="0">
                  <a:solidFill>
                    <a:srgbClr val="FFFFFF"/>
                  </a:solidFill>
                  <a:latin typeface="Verdana" pitchFamily="34" charset="0"/>
                  <a:ea typeface="ＭＳ Ｐゴシック" pitchFamily="34" charset="-128"/>
                  <a:sym typeface="Arial" charset="0"/>
                </a:rPr>
                <a:t>3. Organizational</a:t>
              </a:r>
              <a:r>
                <a:rPr lang="it-IT" sz="1600" b="1" dirty="0">
                  <a:solidFill>
                    <a:srgbClr val="1B5BA2"/>
                  </a:solidFill>
                  <a:latin typeface="Verdana" pitchFamily="34" charset="0"/>
                  <a:ea typeface="ＭＳ Ｐゴシック" pitchFamily="34" charset="-128"/>
                  <a:sym typeface="Arial" charset="0"/>
                </a:rPr>
                <a:t> </a:t>
              </a:r>
              <a:r>
                <a:rPr lang="it-IT" sz="1600" b="1" dirty="0">
                  <a:solidFill>
                    <a:srgbClr val="FFFFFF"/>
                  </a:solidFill>
                  <a:latin typeface="Verdana" pitchFamily="34" charset="0"/>
                  <a:ea typeface="ＭＳ Ｐゴシック" pitchFamily="34" charset="-128"/>
                  <a:sym typeface="Arial" charset="0"/>
                </a:rPr>
                <a:t>Structures</a:t>
              </a:r>
            </a:p>
          </p:txBody>
        </p:sp>
        <p:pic>
          <p:nvPicPr>
            <p:cNvPr id="18480" name="Picture 2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6838" y="3378200"/>
              <a:ext cx="550862" cy="412750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18482" name="Line 5"/>
          <p:cNvSpPr>
            <a:spLocks noChangeShapeType="1"/>
          </p:cNvSpPr>
          <p:nvPr/>
        </p:nvSpPr>
        <p:spPr bwMode="auto">
          <a:xfrm flipH="1">
            <a:off x="-504825" y="9064625"/>
            <a:ext cx="8280400" cy="1588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8509" name="Picture 77" descr="logoGC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284984"/>
            <a:ext cx="1081088" cy="1008063"/>
          </a:xfrm>
          <a:prstGeom prst="rect">
            <a:avLst/>
          </a:prstGeom>
          <a:noFill/>
        </p:spPr>
      </p:pic>
      <p:pic>
        <p:nvPicPr>
          <p:cNvPr id="18510" name="Picture 236" descr="sigleITU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9788" y="6078538"/>
            <a:ext cx="523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88640"/>
            <a:ext cx="8676456" cy="1143000"/>
          </a:xfrm>
        </p:spPr>
        <p:txBody>
          <a:bodyPr/>
          <a:lstStyle/>
          <a:p>
            <a:r>
              <a:rPr lang="en-US" sz="5400" dirty="0" smtClean="0">
                <a:effectLst/>
                <a:sym typeface="Arial" charset="0"/>
              </a:rPr>
              <a:t>Conclusion</a:t>
            </a:r>
            <a:endParaRPr lang="en-US" sz="5400" dirty="0">
              <a:effectLst/>
              <a:sym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446393" cy="4351437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  <a:effectLst/>
                <a:sym typeface="Arial" charset="0"/>
              </a:rPr>
              <a:t>Curbing Cyberthreats Globally</a:t>
            </a:r>
          </a:p>
          <a:p>
            <a:pPr>
              <a:buNone/>
            </a:pPr>
            <a:endParaRPr lang="en-US" sz="1000" b="1" dirty="0" smtClean="0">
              <a:solidFill>
                <a:srgbClr val="FFC000"/>
              </a:solidFill>
              <a:effectLst/>
              <a:sym typeface="Arial" charset="0"/>
            </a:endParaRPr>
          </a:p>
          <a:p>
            <a:r>
              <a:rPr lang="en-GB" sz="2400" dirty="0" smtClean="0"/>
              <a:t>The threat of cyberwar now looms larger than ever.</a:t>
            </a:r>
          </a:p>
          <a:p>
            <a:r>
              <a:rPr lang="en-GB" sz="2400" dirty="0" smtClean="0"/>
              <a:t>We must protect our cyberspace for the continued flourishing of infrastructure and new technologies, and to ensure lasting peace.</a:t>
            </a:r>
          </a:p>
          <a:p>
            <a:r>
              <a:rPr lang="en-GB" sz="2400" dirty="0" smtClean="0"/>
              <a:t>ITU takes very seriously its responsibility for WSIS Action Line C5 “Building confidence and security in the use of ICTs.”</a:t>
            </a:r>
          </a:p>
          <a:p>
            <a:r>
              <a:rPr lang="en-GB" sz="2400" dirty="0" smtClean="0"/>
              <a:t>ITU’s GCA provides its 191 Member States and others with the expertise, facilities and resources to effectively address the world’s most serious cyber threats.</a:t>
            </a:r>
            <a:endParaRPr lang="en-GB" sz="2400" dirty="0"/>
          </a:p>
          <a:p>
            <a:pPr>
              <a:buFont typeface="Wingdings" pitchFamily="2" charset="2"/>
              <a:buNone/>
            </a:pPr>
            <a:endParaRPr lang="en-GB" sz="2000" dirty="0"/>
          </a:p>
        </p:txBody>
      </p:sp>
      <p:pic>
        <p:nvPicPr>
          <p:cNvPr id="19460" name="Picture 236" descr="sigleIT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788" y="6078538"/>
            <a:ext cx="523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r>
              <a:rPr lang="en-US" sz="5400" dirty="0" smtClean="0"/>
              <a:t>Thank you for </a:t>
            </a:r>
            <a:br>
              <a:rPr lang="en-US" sz="5400" dirty="0" smtClean="0"/>
            </a:br>
            <a:r>
              <a:rPr lang="en-US" sz="5400" dirty="0" smtClean="0"/>
              <a:t>your attention</a:t>
            </a:r>
            <a:endParaRPr lang="en-US" sz="5400" dirty="0"/>
          </a:p>
        </p:txBody>
      </p:sp>
      <p:pic>
        <p:nvPicPr>
          <p:cNvPr id="15364" name="Picture 236" descr="sigleIT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788" y="6078538"/>
            <a:ext cx="523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800"/>
              </a:lnSpc>
            </a:pPr>
            <a:r>
              <a:rPr lang="en-US" dirty="0">
                <a:effectLst/>
              </a:rPr>
              <a:t>A new domain: </a:t>
            </a:r>
            <a:r>
              <a:rPr lang="en-US" dirty="0" smtClean="0">
                <a:effectLst/>
              </a:rPr>
              <a:t>Cyberspace</a:t>
            </a:r>
            <a:r>
              <a:rPr lang="en-US" dirty="0">
                <a:effectLst/>
              </a:rPr>
              <a:t>, security &amp; warfare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8840"/>
            <a:ext cx="5400600" cy="4176464"/>
          </a:xfrm>
        </p:spPr>
        <p:txBody>
          <a:bodyPr/>
          <a:lstStyle/>
          <a:p>
            <a:r>
              <a:rPr lang="en-US" sz="2200" dirty="0"/>
              <a:t>Digital communications, networks and </a:t>
            </a:r>
            <a:r>
              <a:rPr lang="en-US" sz="2200" dirty="0" smtClean="0"/>
              <a:t>systems </a:t>
            </a:r>
            <a:r>
              <a:rPr lang="en-GB" altLang="zh-CN" sz="2200" dirty="0">
                <a:ea typeface="宋体" pitchFamily="2" charset="-122"/>
              </a:rPr>
              <a:t>provide vital resources and indispensable infrastructure</a:t>
            </a:r>
            <a:r>
              <a:rPr lang="en-US" altLang="zh-CN" sz="2200" dirty="0">
                <a:ea typeface="宋体" pitchFamily="2" charset="-122"/>
              </a:rPr>
              <a:t> </a:t>
            </a:r>
            <a:endParaRPr lang="en-US" sz="2200" dirty="0"/>
          </a:p>
          <a:p>
            <a:r>
              <a:rPr lang="en-US" sz="2200" dirty="0"/>
              <a:t>Cyberspace </a:t>
            </a:r>
            <a:r>
              <a:rPr lang="en-GB" altLang="zh-CN" sz="2200" dirty="0" smtClean="0">
                <a:latin typeface="Tahoma"/>
                <a:ea typeface="宋体" pitchFamily="2" charset="-122"/>
              </a:rPr>
              <a:t>–</a:t>
            </a:r>
            <a:r>
              <a:rPr lang="en-US" sz="2200" dirty="0" smtClean="0"/>
              <a:t> both the </a:t>
            </a:r>
            <a:r>
              <a:rPr lang="en-GB" altLang="zh-CN" sz="2200" dirty="0" smtClean="0">
                <a:ea typeface="宋体" pitchFamily="2" charset="-122"/>
              </a:rPr>
              <a:t>physical </a:t>
            </a:r>
            <a:r>
              <a:rPr lang="en-GB" altLang="zh-CN" sz="2200" dirty="0">
                <a:ea typeface="宋体" pitchFamily="2" charset="-122"/>
              </a:rPr>
              <a:t>and conceptual realm in which </a:t>
            </a:r>
            <a:r>
              <a:rPr lang="en-GB" altLang="zh-CN" sz="2200" dirty="0" smtClean="0">
                <a:ea typeface="宋体" pitchFamily="2" charset="-122"/>
              </a:rPr>
              <a:t>ICTs operate</a:t>
            </a:r>
            <a:endParaRPr lang="en-GB" altLang="zh-CN" sz="2200" dirty="0">
              <a:ea typeface="宋体" pitchFamily="2" charset="-122"/>
            </a:endParaRPr>
          </a:p>
          <a:p>
            <a:r>
              <a:rPr lang="en-GB" altLang="zh-CN" sz="2200" dirty="0">
                <a:ea typeface="宋体" pitchFamily="2" charset="-122"/>
              </a:rPr>
              <a:t>Security </a:t>
            </a:r>
            <a:r>
              <a:rPr lang="en-GB" altLang="zh-CN" sz="2200" dirty="0">
                <a:latin typeface="Tahoma"/>
                <a:ea typeface="宋体" pitchFamily="2" charset="-122"/>
              </a:rPr>
              <a:t>–</a:t>
            </a:r>
            <a:r>
              <a:rPr lang="en-GB" altLang="zh-CN" sz="2200" dirty="0">
                <a:ea typeface="宋体" pitchFamily="2" charset="-122"/>
              </a:rPr>
              <a:t> </a:t>
            </a:r>
            <a:r>
              <a:rPr lang="en-GB" altLang="zh-CN" sz="2200" dirty="0" smtClean="0">
                <a:ea typeface="宋体" pitchFamily="2" charset="-122"/>
              </a:rPr>
              <a:t>critically important </a:t>
            </a:r>
            <a:r>
              <a:rPr lang="en-GB" altLang="zh-CN" sz="2200" dirty="0">
                <a:ea typeface="宋体" pitchFamily="2" charset="-122"/>
              </a:rPr>
              <a:t>as global reliance on </a:t>
            </a:r>
            <a:r>
              <a:rPr lang="en-GB" altLang="zh-CN" sz="2200" dirty="0" err="1" smtClean="0">
                <a:ea typeface="宋体" pitchFamily="2" charset="-122"/>
              </a:rPr>
              <a:t>ICTs</a:t>
            </a:r>
            <a:r>
              <a:rPr lang="en-GB" altLang="zh-CN" sz="2200" dirty="0" smtClean="0">
                <a:ea typeface="宋体" pitchFamily="2" charset="-122"/>
              </a:rPr>
              <a:t> </a:t>
            </a:r>
            <a:r>
              <a:rPr lang="en-GB" altLang="zh-CN" sz="2200" dirty="0">
                <a:ea typeface="宋体" pitchFamily="2" charset="-122"/>
              </a:rPr>
              <a:t>grows</a:t>
            </a:r>
          </a:p>
          <a:p>
            <a:r>
              <a:rPr lang="en-GB" altLang="zh-CN" sz="2200" dirty="0">
                <a:ea typeface="宋体" pitchFamily="2" charset="-122"/>
              </a:rPr>
              <a:t>Recent attacks against computer systems in Georgia, Estonia, South Korea and the United States have been linked with </a:t>
            </a:r>
            <a:r>
              <a:rPr lang="en-GB" altLang="zh-CN" sz="2200" dirty="0" smtClean="0">
                <a:ea typeface="宋体" pitchFamily="2" charset="-122"/>
              </a:rPr>
              <a:t>cyber warfare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7174" name="Picture 236" descr="sigleIT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788" y="6078538"/>
            <a:ext cx="523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16832"/>
            <a:ext cx="284797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en-US" dirty="0" smtClean="0"/>
              <a:t>Cyberwar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525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zh-CN" sz="2600" dirty="0" smtClean="0">
                <a:ea typeface="宋体" pitchFamily="2" charset="-122"/>
              </a:rPr>
              <a:t>Cyberwar </a:t>
            </a:r>
            <a:r>
              <a:rPr lang="en-GB" altLang="zh-CN" dirty="0" smtClean="0"/>
              <a:t>–</a:t>
            </a:r>
            <a:r>
              <a:rPr lang="en-GB" altLang="zh-CN" sz="2600" dirty="0" smtClean="0">
                <a:ea typeface="宋体" pitchFamily="2" charset="-122"/>
              </a:rPr>
              <a:t> </a:t>
            </a:r>
            <a:r>
              <a:rPr lang="en-GB" altLang="zh-CN" sz="2600" dirty="0">
                <a:ea typeface="宋体" pitchFamily="2" charset="-122"/>
              </a:rPr>
              <a:t>targeting </a:t>
            </a:r>
            <a:r>
              <a:rPr lang="en-GB" altLang="zh-CN" sz="2600" dirty="0" smtClean="0">
                <a:ea typeface="宋体" pitchFamily="2" charset="-122"/>
              </a:rPr>
              <a:t>military </a:t>
            </a:r>
            <a:r>
              <a:rPr lang="en-GB" altLang="zh-CN" sz="2600" dirty="0">
                <a:ea typeface="宋体" pitchFamily="2" charset="-122"/>
              </a:rPr>
              <a:t>capabilities and systems, </a:t>
            </a:r>
            <a:r>
              <a:rPr lang="en-GB" altLang="zh-CN" sz="2600" dirty="0" smtClean="0">
                <a:ea typeface="宋体" pitchFamily="2" charset="-122"/>
              </a:rPr>
              <a:t>as well as all </a:t>
            </a:r>
            <a:r>
              <a:rPr lang="en-GB" altLang="zh-CN" sz="2600" dirty="0">
                <a:ea typeface="宋体" pitchFamily="2" charset="-122"/>
              </a:rPr>
              <a:t>the vital infrastructure of a society that allows it to function and defend itself</a:t>
            </a:r>
            <a:r>
              <a:rPr lang="en-GB" altLang="zh-CN" sz="2600" dirty="0" smtClean="0">
                <a:ea typeface="宋体" pitchFamily="2" charset="-122"/>
              </a:rPr>
              <a:t>.</a:t>
            </a:r>
            <a:endParaRPr lang="en-GB" altLang="zh-CN" sz="2600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600" dirty="0" smtClean="0">
                <a:ea typeface="宋体" pitchFamily="2" charset="-122"/>
              </a:rPr>
              <a:t>Tactics involve data collection </a:t>
            </a:r>
            <a:r>
              <a:rPr lang="en-US" altLang="zh-CN" sz="2600" dirty="0">
                <a:ea typeface="宋体" pitchFamily="2" charset="-122"/>
              </a:rPr>
              <a:t>or infiltration of computerized systems to cause damage to critical systems</a:t>
            </a:r>
            <a:r>
              <a:rPr lang="en-US" altLang="zh-CN" sz="2600" dirty="0" smtClean="0">
                <a:ea typeface="宋体" pitchFamily="2" charset="-122"/>
              </a:rPr>
              <a:t>.</a:t>
            </a:r>
            <a:endParaRPr lang="en-US" altLang="zh-CN" sz="2600" dirty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600" dirty="0">
                <a:ea typeface="宋体" pitchFamily="2" charset="-122"/>
              </a:rPr>
              <a:t>Other/new targets and threats include:</a:t>
            </a:r>
            <a:endParaRPr lang="es-ES_tradnl" altLang="zh-CN" sz="2600" dirty="0">
              <a:ea typeface="宋体" pitchFamily="2" charset="-122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zh-CN" sz="2600" dirty="0">
                <a:effectLst/>
                <a:ea typeface="宋体" pitchFamily="2" charset="-122"/>
              </a:rPr>
              <a:t>SCADA </a:t>
            </a:r>
            <a:endParaRPr lang="de-CH" altLang="zh-CN" sz="2600" dirty="0">
              <a:effectLst/>
              <a:ea typeface="宋体" pitchFamily="2" charset="-122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de-CH" altLang="zh-CN" sz="2600" dirty="0">
                <a:effectLst/>
                <a:ea typeface="宋体" pitchFamily="2" charset="-122"/>
              </a:rPr>
              <a:t>Smart Grids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600" dirty="0">
                <a:effectLst/>
                <a:ea typeface="宋体" pitchFamily="2" charset="-122"/>
              </a:rPr>
              <a:t>Nuclear weapons control facilities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600" dirty="0">
                <a:effectLst/>
                <a:ea typeface="宋体" pitchFamily="2" charset="-122"/>
              </a:rPr>
              <a:t>Power </a:t>
            </a:r>
            <a:r>
              <a:rPr lang="en-US" altLang="zh-CN" sz="2600" dirty="0" smtClean="0">
                <a:effectLst/>
                <a:ea typeface="宋体" pitchFamily="2" charset="-122"/>
              </a:rPr>
              <a:t>generators (and other costly replacement parts)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zh-CN" sz="2600" dirty="0" smtClean="0">
                <a:effectLst/>
                <a:ea typeface="宋体" pitchFamily="2" charset="-122"/>
              </a:rPr>
              <a:t>Financial systems</a:t>
            </a:r>
            <a:endParaRPr lang="en-GB" altLang="zh-CN" sz="2600" dirty="0">
              <a:effectLst/>
              <a:ea typeface="宋体" pitchFamily="2" charset="-122"/>
            </a:endParaRPr>
          </a:p>
        </p:txBody>
      </p:sp>
      <p:pic>
        <p:nvPicPr>
          <p:cNvPr id="8196" name="Picture 236" descr="sigleIT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788" y="6078538"/>
            <a:ext cx="523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4000" dirty="0" smtClean="0">
                <a:ea typeface="宋体" pitchFamily="2" charset="-122"/>
              </a:rPr>
              <a:t>Cyberwar </a:t>
            </a:r>
            <a:r>
              <a:rPr lang="en-GB" altLang="zh-CN" sz="4000" dirty="0">
                <a:latin typeface="Tahoma"/>
                <a:ea typeface="宋体" pitchFamily="2" charset="-122"/>
              </a:rPr>
              <a:t>–</a:t>
            </a:r>
            <a:r>
              <a:rPr lang="en-GB" altLang="zh-CN" sz="4000" dirty="0">
                <a:ea typeface="宋体" pitchFamily="2" charset="-122"/>
              </a:rPr>
              <a:t> Features &amp; Impact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3928" y="1196752"/>
            <a:ext cx="5040759" cy="4958235"/>
          </a:xfrm>
          <a:noFill/>
          <a:ln/>
        </p:spPr>
        <p:txBody>
          <a:bodyPr/>
          <a:lstStyle/>
          <a:p>
            <a:pPr>
              <a:lnSpc>
                <a:spcPts val="2500"/>
              </a:lnSpc>
            </a:pPr>
            <a:r>
              <a:rPr lang="en-US" sz="2400" dirty="0"/>
              <a:t>Anonymous and </a:t>
            </a:r>
            <a:r>
              <a:rPr lang="en-US" sz="2400" dirty="0" smtClean="0"/>
              <a:t>asymmetric </a:t>
            </a:r>
            <a:r>
              <a:rPr lang="en-US" sz="2400" dirty="0"/>
              <a:t>in nature</a:t>
            </a:r>
          </a:p>
          <a:p>
            <a:pPr>
              <a:lnSpc>
                <a:spcPts val="2500"/>
              </a:lnSpc>
            </a:pPr>
            <a:r>
              <a:rPr lang="en-US" sz="2400" dirty="0" smtClean="0"/>
              <a:t>An ICT-based </a:t>
            </a:r>
            <a:r>
              <a:rPr lang="en-US" sz="2400" dirty="0"/>
              <a:t>attack would cause failure beyond a single system and often beyond national </a:t>
            </a:r>
            <a:r>
              <a:rPr lang="en-US" sz="2400" dirty="0" smtClean="0"/>
              <a:t>boundaries</a:t>
            </a:r>
            <a:endParaRPr lang="en-US" sz="2400" dirty="0"/>
          </a:p>
          <a:p>
            <a:pPr>
              <a:lnSpc>
                <a:spcPts val="2500"/>
              </a:lnSpc>
            </a:pPr>
            <a:r>
              <a:rPr lang="en-GB" altLang="zh-CN" sz="2400" dirty="0">
                <a:ea typeface="宋体" pitchFamily="2" charset="-122"/>
              </a:rPr>
              <a:t>Cyber </a:t>
            </a:r>
            <a:r>
              <a:rPr lang="en-GB" altLang="zh-CN" sz="2400" dirty="0" smtClean="0">
                <a:ea typeface="宋体" pitchFamily="2" charset="-122"/>
              </a:rPr>
              <a:t>offenders </a:t>
            </a:r>
            <a:r>
              <a:rPr lang="en-GB" altLang="zh-CN" sz="2400" dirty="0">
                <a:ea typeface="宋体" pitchFamily="2" charset="-122"/>
              </a:rPr>
              <a:t>need not be present at the origin nor the destination of the attack</a:t>
            </a:r>
          </a:p>
          <a:p>
            <a:pPr>
              <a:lnSpc>
                <a:spcPts val="2500"/>
              </a:lnSpc>
            </a:pPr>
            <a:r>
              <a:rPr lang="en-US" sz="2400" dirty="0"/>
              <a:t>Use of software tools to automate attacks</a:t>
            </a:r>
          </a:p>
          <a:p>
            <a:pPr>
              <a:lnSpc>
                <a:spcPts val="2500"/>
              </a:lnSpc>
            </a:pPr>
            <a:r>
              <a:rPr lang="en-US" sz="2400" dirty="0"/>
              <a:t>One </a:t>
            </a:r>
            <a:r>
              <a:rPr lang="en-US" sz="2400" dirty="0" smtClean="0"/>
              <a:t>IT system can </a:t>
            </a:r>
            <a:r>
              <a:rPr lang="en-US" sz="2400" dirty="0"/>
              <a:t>attack thousands of </a:t>
            </a:r>
            <a:r>
              <a:rPr lang="en-US" sz="2400" dirty="0" smtClean="0"/>
              <a:t>others </a:t>
            </a:r>
            <a:r>
              <a:rPr lang="en-US" sz="2400" dirty="0"/>
              <a:t>in a single </a:t>
            </a:r>
            <a:r>
              <a:rPr lang="en-US" sz="2400" dirty="0" smtClean="0"/>
              <a:t>day</a:t>
            </a:r>
          </a:p>
          <a:p>
            <a:pPr>
              <a:lnSpc>
                <a:spcPts val="2500"/>
              </a:lnSpc>
            </a:pPr>
            <a:r>
              <a:rPr lang="en-US" sz="2400" dirty="0" smtClean="0"/>
              <a:t>Deterrence and retaliation are difficult due to attribution and collateral damage problems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16388" name="Picture 236" descr="sigleIT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788" y="6078538"/>
            <a:ext cx="523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72816"/>
            <a:ext cx="3708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500"/>
              </a:lnSpc>
            </a:pPr>
            <a:r>
              <a:rPr lang="en-US" sz="4000" dirty="0"/>
              <a:t>National Policies </a:t>
            </a:r>
            <a:r>
              <a:rPr lang="en-US" sz="4000" dirty="0" smtClean="0"/>
              <a:t>&amp; </a:t>
            </a:r>
            <a:r>
              <a:rPr lang="en-US" sz="4000" dirty="0"/>
              <a:t>Approaches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to Cyberwar</a:t>
            </a:r>
            <a:endParaRPr lang="en-US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4133056"/>
          </a:xfrm>
        </p:spPr>
        <p:txBody>
          <a:bodyPr/>
          <a:lstStyle/>
          <a:p>
            <a:pPr>
              <a:lnSpc>
                <a:spcPts val="2700"/>
              </a:lnSpc>
            </a:pPr>
            <a:r>
              <a:rPr lang="en-US" sz="2400" dirty="0">
                <a:effectLst/>
              </a:rPr>
              <a:t>Incorporating cyber capabilities into conventional warfare strategy </a:t>
            </a:r>
            <a:r>
              <a:rPr lang="en-GB" altLang="zh-CN" sz="2400" dirty="0" smtClean="0">
                <a:latin typeface="Tahoma"/>
                <a:ea typeface="宋体" pitchFamily="2" charset="-122"/>
              </a:rPr>
              <a:t>–</a:t>
            </a:r>
            <a:r>
              <a:rPr lang="en-US" sz="2400" dirty="0" smtClean="0">
                <a:effectLst/>
              </a:rPr>
              <a:t> </a:t>
            </a:r>
            <a:r>
              <a:rPr lang="en-GB" altLang="zh-CN" sz="2400" dirty="0">
                <a:effectLst/>
                <a:ea typeface="宋体" pitchFamily="2" charset="-122"/>
              </a:rPr>
              <a:t>building up cyber offensive weapons and defensive capabilities.</a:t>
            </a:r>
            <a:endParaRPr lang="en-US" sz="2400" dirty="0">
              <a:effectLst/>
            </a:endParaRPr>
          </a:p>
          <a:p>
            <a:pPr>
              <a:lnSpc>
                <a:spcPts val="2700"/>
              </a:lnSpc>
            </a:pPr>
            <a:r>
              <a:rPr lang="en-GB" altLang="zh-CN" sz="2400" dirty="0">
                <a:effectLst/>
                <a:ea typeface="宋体" pitchFamily="2" charset="-122"/>
              </a:rPr>
              <a:t>Increasing funding, research and tactical and diplomatic resources to improve cyber security.</a:t>
            </a:r>
            <a:r>
              <a:rPr lang="en-GB" altLang="zh-CN" sz="2400" dirty="0">
                <a:ea typeface="宋体" pitchFamily="2" charset="-122"/>
              </a:rPr>
              <a:t> </a:t>
            </a:r>
            <a:endParaRPr lang="en-US" sz="2400" dirty="0">
              <a:effectLst/>
            </a:endParaRPr>
          </a:p>
          <a:p>
            <a:pPr>
              <a:lnSpc>
                <a:spcPts val="2700"/>
              </a:lnSpc>
            </a:pPr>
            <a:r>
              <a:rPr lang="en-GB" sz="2400" dirty="0">
                <a:effectLst/>
              </a:rPr>
              <a:t>Cultivating cyber tactics as a national resource or strategic asset.</a:t>
            </a:r>
          </a:p>
          <a:p>
            <a:pPr>
              <a:lnSpc>
                <a:spcPts val="2700"/>
              </a:lnSpc>
            </a:pPr>
            <a:r>
              <a:rPr lang="en-GB" sz="2400" dirty="0">
                <a:effectLst/>
              </a:rPr>
              <a:t>Building cyber military outfits.</a:t>
            </a:r>
          </a:p>
          <a:p>
            <a:pPr>
              <a:lnSpc>
                <a:spcPts val="2700"/>
              </a:lnSpc>
            </a:pPr>
            <a:r>
              <a:rPr lang="en-GB" sz="2400" dirty="0">
                <a:effectLst/>
              </a:rPr>
              <a:t>Using cyber tactics to level the playing field.</a:t>
            </a:r>
          </a:p>
          <a:p>
            <a:pPr>
              <a:lnSpc>
                <a:spcPts val="2700"/>
              </a:lnSpc>
            </a:pPr>
            <a:r>
              <a:rPr lang="en-GB" sz="2400" dirty="0">
                <a:effectLst/>
              </a:rPr>
              <a:t>Educating citizens and raising awareness of </a:t>
            </a:r>
            <a:r>
              <a:rPr lang="en-GB" sz="2400" dirty="0" err="1">
                <a:effectLst/>
              </a:rPr>
              <a:t>cybersecurity</a:t>
            </a:r>
            <a:r>
              <a:rPr lang="en-GB" sz="2400" dirty="0">
                <a:effectLst/>
              </a:rPr>
              <a:t> </a:t>
            </a:r>
            <a:r>
              <a:rPr lang="en-GB" sz="2400" dirty="0" smtClean="0">
                <a:effectLst/>
              </a:rPr>
              <a:t>problems.</a:t>
            </a:r>
          </a:p>
          <a:p>
            <a:pPr>
              <a:lnSpc>
                <a:spcPts val="2700"/>
              </a:lnSpc>
            </a:pPr>
            <a:r>
              <a:rPr lang="en-GB" sz="2400" dirty="0" smtClean="0">
                <a:effectLst/>
              </a:rPr>
              <a:t>Less connected and developing countries also have a stake in the future of </a:t>
            </a:r>
            <a:r>
              <a:rPr lang="en-GB" sz="2400" dirty="0" err="1" smtClean="0">
                <a:effectLst/>
              </a:rPr>
              <a:t>cybersecurity</a:t>
            </a:r>
            <a:r>
              <a:rPr lang="en-GB" sz="2400" dirty="0" smtClean="0">
                <a:effectLst/>
              </a:rPr>
              <a:t>.</a:t>
            </a:r>
            <a:endParaRPr lang="en-GB" sz="2400" dirty="0">
              <a:effectLst/>
            </a:endParaRPr>
          </a:p>
        </p:txBody>
      </p:sp>
      <p:pic>
        <p:nvPicPr>
          <p:cNvPr id="9220" name="Picture 236" descr="sigleIT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788" y="6078538"/>
            <a:ext cx="523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International Responses to Cyberwar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892480" cy="4525963"/>
          </a:xfrm>
        </p:spPr>
        <p:txBody>
          <a:bodyPr/>
          <a:lstStyle/>
          <a:p>
            <a:r>
              <a:rPr lang="en-US" sz="2700" dirty="0" smtClean="0">
                <a:effectLst/>
              </a:rPr>
              <a:t>United Nations Office of Drugs and Crime (UNODC)</a:t>
            </a:r>
            <a:r>
              <a:rPr lang="en-GB" sz="2700" dirty="0" smtClean="0">
                <a:effectLst/>
              </a:rPr>
              <a:t>- United Congress on Crime Prevention and Criminal Justice)</a:t>
            </a:r>
            <a:endParaRPr lang="en-GB" sz="2700" dirty="0" smtClean="0"/>
          </a:p>
          <a:p>
            <a:r>
              <a:rPr lang="en-GB" sz="2700" dirty="0" smtClean="0">
                <a:effectLst/>
              </a:rPr>
              <a:t>United Nations </a:t>
            </a:r>
            <a:r>
              <a:rPr lang="en-GB" sz="2700" dirty="0">
                <a:effectLst/>
              </a:rPr>
              <a:t>Economic and Social Council (ECOSOC)</a:t>
            </a:r>
          </a:p>
          <a:p>
            <a:r>
              <a:rPr lang="en-GB" sz="2700" dirty="0" smtClean="0">
                <a:effectLst/>
              </a:rPr>
              <a:t>North Atlantic Treaty Organization (NATO)</a:t>
            </a:r>
          </a:p>
          <a:p>
            <a:r>
              <a:rPr lang="en-GB" sz="2700" dirty="0" smtClean="0">
                <a:effectLst/>
              </a:rPr>
              <a:t>Council of Europe- Budapest Convention </a:t>
            </a:r>
            <a:r>
              <a:rPr lang="en-GB" sz="2700" dirty="0">
                <a:effectLst/>
              </a:rPr>
              <a:t>on </a:t>
            </a:r>
            <a:r>
              <a:rPr lang="en-GB" sz="2700" dirty="0" smtClean="0">
                <a:effectLst/>
              </a:rPr>
              <a:t>Cybercrime</a:t>
            </a:r>
            <a:r>
              <a:rPr lang="en-GB" sz="2700" dirty="0" smtClean="0"/>
              <a:t> </a:t>
            </a:r>
            <a:endParaRPr lang="en-GB" sz="2700" dirty="0"/>
          </a:p>
          <a:p>
            <a:r>
              <a:rPr lang="en-GB" sz="2700" dirty="0" smtClean="0">
                <a:effectLst/>
              </a:rPr>
              <a:t>Bilateral agreements between countries</a:t>
            </a:r>
          </a:p>
          <a:p>
            <a:r>
              <a:rPr lang="en-GB" sz="2700" dirty="0" smtClean="0">
                <a:effectLst/>
              </a:rPr>
              <a:t>International Telecommunication Union (ITU-T SG 17)     Focus group on Smart Grid</a:t>
            </a:r>
            <a:endParaRPr lang="en-US" sz="2700" dirty="0"/>
          </a:p>
        </p:txBody>
      </p:sp>
      <p:pic>
        <p:nvPicPr>
          <p:cNvPr id="10244" name="Picture 236" descr="sigleIT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788" y="6078538"/>
            <a:ext cx="523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/>
          <a:lstStyle/>
          <a:p>
            <a:pPr marL="838200" indent="-838200"/>
            <a:r>
              <a:rPr lang="en-US" sz="4000" dirty="0">
                <a:effectLst/>
              </a:rPr>
              <a:t>Necessity of an international framework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n-GB" sz="2800" dirty="0">
                <a:effectLst/>
              </a:rPr>
              <a:t>Non-viability of </a:t>
            </a:r>
            <a:r>
              <a:rPr lang="en-GB" sz="2800" dirty="0" smtClean="0">
                <a:effectLst/>
              </a:rPr>
              <a:t>deterrence</a:t>
            </a:r>
          </a:p>
          <a:p>
            <a:pPr>
              <a:lnSpc>
                <a:spcPts val="3000"/>
              </a:lnSpc>
              <a:buNone/>
            </a:pPr>
            <a:r>
              <a:rPr lang="en-GB" sz="2800" dirty="0" smtClean="0">
                <a:effectLst/>
              </a:rPr>
              <a:t>    “</a:t>
            </a:r>
            <a:r>
              <a:rPr lang="en-GB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fundamental characteristics of cyberspace undermine the efficacy of deterrence as an approach to </a:t>
            </a:r>
            <a:r>
              <a:rPr lang="en-GB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cyberpeace</a:t>
            </a:r>
            <a:r>
              <a:rPr lang="en-GB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>
              <a:lnSpc>
                <a:spcPts val="3000"/>
              </a:lnSpc>
              <a:buNone/>
            </a:pPr>
            <a:endParaRPr lang="en-GB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altLang="zh-CN" sz="2800" dirty="0" smtClean="0">
                <a:effectLst/>
                <a:ea typeface="宋体" pitchFamily="2" charset="-122"/>
              </a:rPr>
              <a:t>To </a:t>
            </a:r>
            <a:r>
              <a:rPr lang="en-GB" altLang="zh-CN" sz="2800" dirty="0">
                <a:effectLst/>
                <a:ea typeface="宋体" pitchFamily="2" charset="-122"/>
              </a:rPr>
              <a:t>harmonize national legal frameworks to combat </a:t>
            </a:r>
            <a:r>
              <a:rPr lang="en-GB" altLang="zh-CN" sz="2800" dirty="0" smtClean="0">
                <a:effectLst/>
                <a:ea typeface="宋体" pitchFamily="2" charset="-122"/>
              </a:rPr>
              <a:t>cybercrime:</a:t>
            </a:r>
            <a:r>
              <a:rPr lang="en-US" altLang="zh-CN" sz="2800" dirty="0" smtClean="0">
                <a:ea typeface="宋体" pitchFamily="2" charset="-122"/>
              </a:rPr>
              <a:t> </a:t>
            </a:r>
          </a:p>
          <a:p>
            <a:pPr>
              <a:lnSpc>
                <a:spcPts val="3000"/>
              </a:lnSpc>
              <a:buFont typeface="Wingdings" pitchFamily="2" charset="2"/>
              <a:buNone/>
            </a:pPr>
            <a:r>
              <a:rPr lang="en-US" sz="2800" i="1" dirty="0" smtClean="0"/>
              <a:t>   </a:t>
            </a:r>
            <a:r>
              <a:rPr lang="en-US" sz="2800" dirty="0" smtClean="0"/>
              <a:t>“</a:t>
            </a:r>
            <a:r>
              <a:rPr lang="en-GB" altLang="zh-CN" sz="2800" i="1" dirty="0" smtClean="0">
                <a:ea typeface="宋体" pitchFamily="2" charset="-122"/>
              </a:rPr>
              <a:t>An </a:t>
            </a:r>
            <a:r>
              <a:rPr lang="en-GB" altLang="zh-CN" sz="2800" i="1" dirty="0">
                <a:ea typeface="宋体" pitchFamily="2" charset="-122"/>
              </a:rPr>
              <a:t>international framework committing countries to the protection of cyberspace and providing for information sharing, warning systems, coordinated responses and post-incident restoration will best accomplish these </a:t>
            </a:r>
            <a:r>
              <a:rPr lang="en-GB" altLang="zh-CN" sz="2800" i="1" dirty="0" smtClean="0">
                <a:ea typeface="宋体" pitchFamily="2" charset="-122"/>
              </a:rPr>
              <a:t>goals”</a:t>
            </a:r>
            <a:endParaRPr lang="en-US" sz="2800" i="1" dirty="0">
              <a:cs typeface="Times New Roman" pitchFamily="18" charset="0"/>
            </a:endParaRPr>
          </a:p>
        </p:txBody>
      </p:sp>
      <p:pic>
        <p:nvPicPr>
          <p:cNvPr id="11268" name="Picture 236" descr="sigleIT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788" y="6078538"/>
            <a:ext cx="523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260648"/>
            <a:ext cx="8686800" cy="1143000"/>
          </a:xfrm>
        </p:spPr>
        <p:txBody>
          <a:bodyPr/>
          <a:lstStyle/>
          <a:p>
            <a:pPr marL="838200" indent="-838200"/>
            <a:r>
              <a:rPr lang="en-US" sz="4000" dirty="0"/>
              <a:t>Proposals for International </a:t>
            </a:r>
            <a:r>
              <a:rPr lang="en-US" sz="4000" dirty="0" smtClean="0"/>
              <a:t>Cyberpeace</a:t>
            </a:r>
            <a:endParaRPr lang="en-US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SzPct val="80000"/>
              <a:buFont typeface="+mj-lt"/>
              <a:buAutoNum type="arabicPeriod"/>
            </a:pPr>
            <a:r>
              <a:rPr lang="en-US" sz="2400" dirty="0"/>
              <a:t>Every government should commit itself to giving its people access to </a:t>
            </a:r>
            <a:r>
              <a:rPr lang="en-US" sz="2400" dirty="0" smtClean="0"/>
              <a:t>communications</a:t>
            </a:r>
          </a:p>
          <a:p>
            <a:pPr marL="457200" indent="-457200">
              <a:lnSpc>
                <a:spcPct val="90000"/>
              </a:lnSpc>
              <a:buSzPct val="80000"/>
              <a:buFont typeface="+mj-lt"/>
              <a:buAutoNum type="arabicPeriod"/>
            </a:pPr>
            <a:r>
              <a:rPr lang="en-US" sz="2400" dirty="0" smtClean="0"/>
              <a:t>Every </a:t>
            </a:r>
            <a:r>
              <a:rPr lang="en-US" sz="2400" dirty="0"/>
              <a:t>government will commit itself to protecting its people in </a:t>
            </a:r>
            <a:r>
              <a:rPr lang="en-US" sz="2400" dirty="0" smtClean="0"/>
              <a:t>cyberspace</a:t>
            </a:r>
          </a:p>
          <a:p>
            <a:pPr marL="457200" indent="-457200">
              <a:lnSpc>
                <a:spcPct val="90000"/>
              </a:lnSpc>
              <a:buSzPct val="80000"/>
              <a:buFont typeface="+mj-lt"/>
              <a:buAutoNum type="arabicPeriod"/>
            </a:pPr>
            <a:r>
              <a:rPr lang="en-US" sz="2400" dirty="0" smtClean="0"/>
              <a:t>Every </a:t>
            </a:r>
            <a:r>
              <a:rPr lang="en-US" sz="2400" dirty="0"/>
              <a:t>country will commit itself not to harbor </a:t>
            </a:r>
            <a:r>
              <a:rPr lang="en-US" sz="2400" dirty="0" smtClean="0"/>
              <a:t>terrorists/criminals </a:t>
            </a:r>
            <a:r>
              <a:rPr lang="en-US" sz="2400" dirty="0"/>
              <a:t>in its own </a:t>
            </a:r>
            <a:r>
              <a:rPr lang="en-US" sz="2400" dirty="0" smtClean="0"/>
              <a:t>territories</a:t>
            </a:r>
          </a:p>
          <a:p>
            <a:pPr marL="457200" indent="-457200">
              <a:lnSpc>
                <a:spcPct val="90000"/>
              </a:lnSpc>
              <a:buSzPct val="80000"/>
              <a:buFont typeface="+mj-lt"/>
              <a:buAutoNum type="arabicPeriod"/>
            </a:pPr>
            <a:r>
              <a:rPr lang="en-US" sz="2400" dirty="0" smtClean="0"/>
              <a:t>Every </a:t>
            </a:r>
            <a:r>
              <a:rPr lang="en-US" sz="2400" dirty="0"/>
              <a:t>country should commit itself not to be the first to launch a cyber attack on other </a:t>
            </a:r>
            <a:r>
              <a:rPr lang="en-US" sz="2400" dirty="0" smtClean="0"/>
              <a:t>countries</a:t>
            </a:r>
          </a:p>
          <a:p>
            <a:pPr marL="457200" indent="-457200">
              <a:lnSpc>
                <a:spcPct val="90000"/>
              </a:lnSpc>
              <a:buSzPct val="80000"/>
              <a:buFont typeface="+mj-lt"/>
              <a:buAutoNum type="arabicPeriod"/>
            </a:pPr>
            <a:r>
              <a:rPr lang="en-US" sz="2400" dirty="0" smtClean="0"/>
              <a:t>Every </a:t>
            </a:r>
            <a:r>
              <a:rPr lang="en-US" sz="2400" dirty="0"/>
              <a:t>country must commit itself to collaborate with each other within an international framework of cooperation to ensure that there is peace in </a:t>
            </a:r>
            <a:r>
              <a:rPr lang="en-US" sz="2400" dirty="0" smtClean="0"/>
              <a:t>cyberspace</a:t>
            </a:r>
            <a:endParaRPr lang="en-US" sz="2400" dirty="0"/>
          </a:p>
        </p:txBody>
      </p:sp>
      <p:pic>
        <p:nvPicPr>
          <p:cNvPr id="12292" name="Picture 236" descr="sigleIT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788" y="6078538"/>
            <a:ext cx="523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520" y="1340768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5 Principles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it-IT" sz="4000">
                <a:effectLst/>
              </a:rPr>
              <a:t>ITU and Cybersecurity</a:t>
            </a:r>
            <a:br>
              <a:rPr lang="it-IT" sz="4000">
                <a:effectLst/>
              </a:rPr>
            </a:br>
            <a:endParaRPr lang="en-US" sz="4000">
              <a:effectLst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268412"/>
            <a:ext cx="8496175" cy="48968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>
                <a:effectLst/>
              </a:rPr>
              <a:t>2003 World Leaders at the World Summit on the Information Society (WSIS) entrusted ITU as sole facilitator for WSIS Action Line C5</a:t>
            </a:r>
            <a:r>
              <a:rPr lang="en-US" sz="2200" dirty="0">
                <a:solidFill>
                  <a:srgbClr val="FF0000"/>
                </a:solidFill>
                <a:effectLst/>
              </a:rPr>
              <a:t> </a:t>
            </a:r>
            <a:r>
              <a:rPr lang="en-US" sz="2200" dirty="0">
                <a:effectLst/>
              </a:rPr>
              <a:t> - “Building Confidence and Security in the use of </a:t>
            </a:r>
            <a:r>
              <a:rPr lang="en-US" sz="2200" dirty="0" smtClean="0">
                <a:effectLst/>
              </a:rPr>
              <a:t>ICTs.” </a:t>
            </a:r>
            <a:endParaRPr lang="en-US" sz="2200" dirty="0">
              <a:effectLst/>
            </a:endParaRPr>
          </a:p>
          <a:p>
            <a:pPr>
              <a:lnSpc>
                <a:spcPct val="90000"/>
              </a:lnSpc>
              <a:buNone/>
            </a:pPr>
            <a:endParaRPr lang="en-US" sz="2200" dirty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effectLst/>
              </a:rPr>
              <a:t>Since 2006 ITU Plenipotentiary Conference, ITU </a:t>
            </a:r>
            <a:r>
              <a:rPr lang="en-US" sz="2200" dirty="0" smtClean="0">
                <a:effectLst/>
              </a:rPr>
              <a:t>has </a:t>
            </a:r>
            <a:r>
              <a:rPr lang="en-US" sz="2200" dirty="0">
                <a:effectLst/>
              </a:rPr>
              <a:t>set cybersecurity as one of </a:t>
            </a:r>
            <a:r>
              <a:rPr lang="en-US" sz="2200" dirty="0" smtClean="0">
                <a:effectLst/>
              </a:rPr>
              <a:t>its </a:t>
            </a:r>
            <a:r>
              <a:rPr lang="en-US" sz="2200" dirty="0">
                <a:effectLst/>
              </a:rPr>
              <a:t>top three </a:t>
            </a:r>
            <a:r>
              <a:rPr lang="en-US" sz="2200" dirty="0" smtClean="0">
                <a:effectLst/>
              </a:rPr>
              <a:t>priorities.</a:t>
            </a:r>
            <a:endParaRPr lang="en-US" sz="2200" dirty="0">
              <a:effectLst/>
            </a:endParaRPr>
          </a:p>
          <a:p>
            <a:pPr>
              <a:lnSpc>
                <a:spcPct val="90000"/>
              </a:lnSpc>
            </a:pPr>
            <a:endParaRPr lang="en-US" sz="2200" b="1" dirty="0">
              <a:solidFill>
                <a:srgbClr val="FFFF66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effectLst/>
              </a:rPr>
              <a:t>On 17 May 2007, in response to the </a:t>
            </a:r>
            <a:r>
              <a:rPr lang="en-US" sz="2200" dirty="0" smtClean="0">
                <a:effectLst/>
              </a:rPr>
              <a:t>decision </a:t>
            </a:r>
            <a:r>
              <a:rPr lang="en-US" sz="2200" dirty="0">
                <a:effectLst/>
              </a:rPr>
              <a:t>of </a:t>
            </a:r>
            <a:r>
              <a:rPr lang="en-US" sz="2200" dirty="0" smtClean="0">
                <a:effectLst/>
              </a:rPr>
              <a:t>the ITU </a:t>
            </a:r>
            <a:r>
              <a:rPr lang="en-US" sz="2200" dirty="0">
                <a:effectLst/>
              </a:rPr>
              <a:t>Membership </a:t>
            </a:r>
            <a:r>
              <a:rPr lang="en-US" sz="2200" dirty="0" smtClean="0">
                <a:effectLst/>
              </a:rPr>
              <a:t>and in fulfillment of ITU’s </a:t>
            </a:r>
            <a:r>
              <a:rPr lang="en-US" sz="2200" dirty="0">
                <a:effectLst/>
              </a:rPr>
              <a:t>role as sole facilitator for WSIS Action Line C5,  ITU Secretary-General launched the</a:t>
            </a:r>
            <a:r>
              <a:rPr lang="en-US" sz="2200" dirty="0">
                <a:solidFill>
                  <a:srgbClr val="5C5C5C"/>
                </a:solidFill>
                <a:effectLst/>
              </a:rPr>
              <a:t> </a:t>
            </a:r>
            <a:r>
              <a:rPr lang="en-US" sz="2200" b="1" dirty="0">
                <a:solidFill>
                  <a:srgbClr val="FFC000"/>
                </a:solidFill>
                <a:effectLst/>
              </a:rPr>
              <a:t>Global Cybersecurity Agenda (GCA)</a:t>
            </a:r>
            <a:r>
              <a:rPr lang="en-US" sz="2200" dirty="0">
                <a:effectLst/>
              </a:rPr>
              <a:t> – a framework for international cooperation in </a:t>
            </a:r>
            <a:r>
              <a:rPr lang="en-US" sz="2200" dirty="0" err="1" smtClean="0">
                <a:effectLst/>
              </a:rPr>
              <a:t>cybersecurity</a:t>
            </a:r>
            <a:r>
              <a:rPr lang="en-US" sz="2200" dirty="0" smtClean="0">
                <a:effectLst/>
              </a:rPr>
              <a:t>.</a:t>
            </a:r>
            <a:endParaRPr lang="en-US" sz="2200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effectLst/>
              </a:rPr>
              <a:t>ITU is also promoting cybersecurity through a range of activities related to standardization and technical assistance to developing countries tailored to their specific needs.</a:t>
            </a:r>
            <a:endParaRPr lang="en-US" sz="2200" dirty="0">
              <a:effectLst/>
            </a:endParaRPr>
          </a:p>
        </p:txBody>
      </p:sp>
      <p:pic>
        <p:nvPicPr>
          <p:cNvPr id="14340" name="Picture 236" descr="sigleIT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9788" y="6078538"/>
            <a:ext cx="5238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1801</TotalTime>
  <Words>860</Words>
  <Application>Microsoft Office PowerPoint</Application>
  <PresentationFormat>On-screen Show (4:3)</PresentationFormat>
  <Paragraphs>109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Stream</vt:lpstr>
      <vt:lpstr>Acrobat Document</vt:lpstr>
      <vt:lpstr>Ensuring Cyberpeace  in a New World Order</vt:lpstr>
      <vt:lpstr>A new domain: Cyberspace, security &amp; warfare</vt:lpstr>
      <vt:lpstr>Cyberwar</vt:lpstr>
      <vt:lpstr>Cyberwar – Features &amp; Impact </vt:lpstr>
      <vt:lpstr>National Policies &amp; Approaches  to Cyberwar</vt:lpstr>
      <vt:lpstr>International Responses to Cyberwar</vt:lpstr>
      <vt:lpstr>Necessity of an international framework</vt:lpstr>
      <vt:lpstr>Proposals for International Cyberpeace</vt:lpstr>
      <vt:lpstr>ITU and Cybersecurity </vt:lpstr>
      <vt:lpstr>Slide 10</vt:lpstr>
      <vt:lpstr>GCA: From Strategy to Action  </vt:lpstr>
      <vt:lpstr>Conclusion</vt:lpstr>
      <vt:lpstr>Thank you for  your attention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the Future of Cyberspace. An ITU Perspective </dc:title>
  <dc:creator>deepti rajendran venkateswar</dc:creator>
  <cp:lastModifiedBy>Ntoko Alexander</cp:lastModifiedBy>
  <cp:revision>76</cp:revision>
  <dcterms:created xsi:type="dcterms:W3CDTF">2010-07-26T13:43:43Z</dcterms:created>
  <dcterms:modified xsi:type="dcterms:W3CDTF">2010-08-16T10:22:52Z</dcterms:modified>
</cp:coreProperties>
</file>